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TmYfK" ContentType="image/gi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83" r:id="rId4"/>
    <p:sldId id="262" r:id="rId5"/>
    <p:sldId id="281" r:id="rId6"/>
    <p:sldId id="282" r:id="rId7"/>
    <p:sldId id="261" r:id="rId8"/>
    <p:sldId id="267" r:id="rId9"/>
    <p:sldId id="277" r:id="rId10"/>
    <p:sldId id="268" r:id="rId11"/>
    <p:sldId id="270" r:id="rId12"/>
    <p:sldId id="263" r:id="rId13"/>
    <p:sldId id="296" r:id="rId14"/>
    <p:sldId id="266" r:id="rId15"/>
    <p:sldId id="295" r:id="rId16"/>
    <p:sldId id="265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6688" autoAdjust="0"/>
    <p:restoredTop sz="94328" autoAdjust="0"/>
  </p:normalViewPr>
  <p:slideViewPr>
    <p:cSldViewPr snapToGrid="0">
      <p:cViewPr varScale="1">
        <p:scale>
          <a:sx n="36" d="100"/>
          <a:sy n="36" d="100"/>
        </p:scale>
        <p:origin x="36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A3AC-F911-4B35-9723-B2D9A76801E8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BCCC-1D8F-4C41-A873-CFF68A62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5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A3AC-F911-4B35-9723-B2D9A76801E8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BCCC-1D8F-4C41-A873-CFF68A62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4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A3AC-F911-4B35-9723-B2D9A76801E8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BCCC-1D8F-4C41-A873-CFF68A62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0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4000">
                <a:effectLst>
                  <a:outerShdw blurRad="50800" dist="50800" dir="2400000" algn="ctr" rotWithShape="0">
                    <a:schemeClr val="bg1"/>
                  </a:outerShdw>
                </a:effectLst>
                <a:latin typeface="Book Antiqua" panose="02040602050305030304" pitchFamily="18" charset="0"/>
              </a:defRPr>
            </a:lvl1pPr>
            <a:lvl2pPr>
              <a:defRPr sz="4000">
                <a:latin typeface="Book Antiqua" panose="02040602050305030304" pitchFamily="18" charset="0"/>
              </a:defRPr>
            </a:lvl2pPr>
            <a:lvl3pPr>
              <a:defRPr sz="4000">
                <a:latin typeface="Book Antiqua" panose="02040602050305030304" pitchFamily="18" charset="0"/>
              </a:defRPr>
            </a:lvl3pPr>
            <a:lvl4pPr>
              <a:defRPr sz="4000">
                <a:latin typeface="Book Antiqua" panose="02040602050305030304" pitchFamily="18" charset="0"/>
              </a:defRPr>
            </a:lvl4pPr>
            <a:lvl5pPr>
              <a:defRPr sz="4000">
                <a:latin typeface="Book Antiqua" panose="020406020503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A3AC-F911-4B35-9723-B2D9A76801E8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BCCC-1D8F-4C41-A873-CFF68A62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A3AC-F911-4B35-9723-B2D9A76801E8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BCCC-1D8F-4C41-A873-CFF68A62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1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A3AC-F911-4B35-9723-B2D9A76801E8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BCCC-1D8F-4C41-A873-CFF68A62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13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A3AC-F911-4B35-9723-B2D9A76801E8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BCCC-1D8F-4C41-A873-CFF68A62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0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A3AC-F911-4B35-9723-B2D9A76801E8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BCCC-1D8F-4C41-A873-CFF68A62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2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A3AC-F911-4B35-9723-B2D9A76801E8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BCCC-1D8F-4C41-A873-CFF68A62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7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A3AC-F911-4B35-9723-B2D9A76801E8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BCCC-1D8F-4C41-A873-CFF68A62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88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A3AC-F911-4B35-9723-B2D9A76801E8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BBCCC-1D8F-4C41-A873-CFF68A62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0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8A3AC-F911-4B35-9723-B2D9A76801E8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BBCCC-1D8F-4C41-A873-CFF68A62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6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puffolotti4iji/art/Strong-wind-on-foliage-743456654" TargetMode="External"/><Relationship Id="rId2" Type="http://schemas.openxmlformats.org/officeDocument/2006/relationships/image" Target="../media/image9.TmYfK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epngimg.com/png/2279-green-leaf-png" TargetMode="Externa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2A2E64-16C7-4EE0-9CA2-47ED0242C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5C05B4-B05C-4FAD-8288-473D9B234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l"/>
            <a:r>
              <a:rPr lang="sr-Latn-RS" b="1" dirty="0">
                <a:solidFill>
                  <a:schemeClr val="bg1"/>
                </a:solidFill>
                <a:latin typeface="Book Antiqua" panose="02040602050305030304" pitchFamily="18" charset="0"/>
              </a:rPr>
              <a:t>Cvet</a:t>
            </a:r>
            <a:r>
              <a:rPr lang="sr-Latn-RS" b="1" dirty="0">
                <a:solidFill>
                  <a:srgbClr val="F9BB29"/>
                </a:solidFill>
                <a:latin typeface="Book Antiqua" panose="02040602050305030304" pitchFamily="18" charset="0"/>
              </a:rPr>
              <a:t>kamilice</a:t>
            </a:r>
            <a:br>
              <a:rPr lang="sr-Latn-RS" b="1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</a:br>
            <a:r>
              <a:rPr lang="sr-Latn-RS" dirty="0">
                <a:solidFill>
                  <a:srgbClr val="F9BB29"/>
                </a:solidFill>
                <a:latin typeface="Book Antiqua" panose="02040602050305030304" pitchFamily="18" charset="0"/>
              </a:rPr>
              <a:t>Peđa</a:t>
            </a:r>
            <a:r>
              <a:rPr lang="sr-Latn-RS" dirty="0">
                <a:solidFill>
                  <a:schemeClr val="bg1"/>
                </a:solidFill>
                <a:latin typeface="Book Antiqua" panose="02040602050305030304" pitchFamily="18" charset="0"/>
              </a:rPr>
              <a:t>Ristić</a:t>
            </a:r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30540-7EFF-46E6-BE46-35F72599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3544" y="3656902"/>
            <a:ext cx="5522976" cy="14180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r-Latn-RS" sz="2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Biblioteka Grada Beograda</a:t>
            </a:r>
          </a:p>
          <a:p>
            <a:r>
              <a:rPr lang="sr-Latn-RS" sz="2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3. novembar 2023.</a:t>
            </a:r>
          </a:p>
          <a:p>
            <a:r>
              <a:rPr lang="sr-Latn-RS" sz="2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19č</a:t>
            </a:r>
            <a:endParaRPr lang="en-US" sz="2600" b="1" dirty="0">
              <a:solidFill>
                <a:schemeClr val="tx2">
                  <a:lumMod val="20000"/>
                  <a:lumOff val="80000"/>
                </a:schemeClr>
              </a:solidFill>
              <a:latin typeface="Book Antiqua" panose="02040602050305030304" pitchFamily="18" charset="0"/>
              <a:ea typeface="+mj-ea"/>
              <a:cs typeface="+mj-cs"/>
            </a:endParaRPr>
          </a:p>
        </p:txBody>
      </p:sp>
      <p:pic>
        <p:nvPicPr>
          <p:cNvPr id="8" name="Picture 7" descr="Naljepnica na svjetlosnoj stanici - TenStickers">
            <a:extLst>
              <a:ext uri="{FF2B5EF4-FFF2-40B4-BE49-F238E27FC236}">
                <a16:creationId xmlns:a16="http://schemas.microsoft.com/office/drawing/2014/main" id="{88088937-494B-4704-B8A0-716DE0871810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5929165" y="3108959"/>
            <a:ext cx="1799922" cy="1703672"/>
          </a:xfrm>
          <a:prstGeom prst="rect">
            <a:avLst/>
          </a:prstGeom>
          <a:noFill/>
          <a:ln>
            <a:noFill/>
          </a:ln>
          <a:effectLst>
            <a:outerShdw blurRad="25400" dist="50800" dir="2400000" algn="ctr" rotWithShape="0">
              <a:schemeClr val="tx1">
                <a:alpha val="80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921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778BE1-14F3-44FC-846E-1E7A8917F494}"/>
              </a:ext>
            </a:extLst>
          </p:cNvPr>
          <p:cNvSpPr/>
          <p:nvPr/>
        </p:nvSpPr>
        <p:spPr>
          <a:xfrm>
            <a:off x="0" y="1149207"/>
            <a:ext cx="91439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Jednog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zelenog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dana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onog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zelenog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leta</a:t>
            </a:r>
            <a:endParaRPr lang="en-U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kada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je </a:t>
            </a:r>
            <a:r>
              <a:rPr lang="sr-Latn-RS" sz="3200" b="1" strike="sngStrike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kamilica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bela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rada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odlučila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da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cveta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endParaRPr lang="en-U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Neko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je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nekom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rekao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: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najlepši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san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sam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stekao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-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podelimo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ga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na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dvoje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: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sad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pola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sna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je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tvoje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…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endParaRPr lang="en-U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Spavajmo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sanjajmo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spavajmo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sanjajmo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…</a:t>
            </a:r>
            <a:endParaRPr lang="sr-Latn-R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r">
              <a:spcAft>
                <a:spcPts val="0"/>
              </a:spcAft>
              <a:tabLst>
                <a:tab pos="3150870" algn="l"/>
              </a:tabLst>
            </a:pPr>
            <a:endParaRPr lang="sr-Latn-R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r">
              <a:spcAft>
                <a:spcPts val="0"/>
              </a:spcAft>
              <a:tabLst>
                <a:tab pos="3150870" algn="l"/>
              </a:tabLst>
            </a:pPr>
            <a:endParaRPr lang="sr-Latn-R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r">
              <a:spcAft>
                <a:spcPts val="0"/>
              </a:spcAft>
              <a:tabLst>
                <a:tab pos="3150870" algn="l"/>
              </a:tabLst>
            </a:pP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Ljubivoje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Ršum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ović</a:t>
            </a:r>
            <a:endParaRPr lang="en-US" sz="3200" b="1" dirty="0">
              <a:solidFill>
                <a:schemeClr val="bg1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" name="Spavajmo, sanjajmo - Dragan Lakovic,  audio">
            <a:hlinkClick r:id="" action="ppaction://media"/>
            <a:extLst>
              <a:ext uri="{FF2B5EF4-FFF2-40B4-BE49-F238E27FC236}">
                <a16:creationId xmlns:a16="http://schemas.microsoft.com/office/drawing/2014/main" id="{98950F6E-8653-4E5B-8D76-7DD4F3C3F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12227" y="54860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778BE1-14F3-44FC-846E-1E7A8917F494}"/>
              </a:ext>
            </a:extLst>
          </p:cNvPr>
          <p:cNvSpPr/>
          <p:nvPr/>
        </p:nvSpPr>
        <p:spPr>
          <a:xfrm>
            <a:off x="0" y="273308"/>
            <a:ext cx="9143999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U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tunelu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u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sred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mraka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sija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zvijezda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petokraka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.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endParaRPr lang="sr-Latn-RS" sz="2400" b="1" dirty="0">
              <a:solidFill>
                <a:schemeClr val="bg1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Tu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otac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đed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i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baka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: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sve junaci 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do junaka!</a:t>
            </a:r>
            <a:endParaRPr lang="en-US" sz="3200" b="1" dirty="0">
              <a:solidFill>
                <a:schemeClr val="bg1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endParaRPr lang="sr-Latn-RS" sz="2400" b="1" dirty="0">
              <a:solidFill>
                <a:schemeClr val="bg1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Da lꞌ je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slaba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da lꞌ je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jaka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đe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je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sada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tvoja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majka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?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endParaRPr lang="sr-Latn-RS" sz="2400" b="1" dirty="0">
              <a:solidFill>
                <a:schemeClr val="bg1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U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beskraju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u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sred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mraka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sija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vila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iz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prikrajka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...</a:t>
            </a:r>
          </a:p>
          <a:p>
            <a:pPr algn="ctr">
              <a:tabLst>
                <a:tab pos="3150870" algn="l"/>
              </a:tabLst>
            </a:pPr>
            <a:endParaRPr lang="en-US" sz="2400" b="1" dirty="0">
              <a:solidFill>
                <a:schemeClr val="bg1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Ođe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ti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đed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„tajka“</a:t>
            </a:r>
            <a:endParaRPr lang="en-US" sz="3200" b="1" dirty="0">
              <a:solidFill>
                <a:schemeClr val="bg1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–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ovo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je sad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tvoja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bajka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.</a:t>
            </a:r>
            <a:endParaRPr lang="sr-Latn-R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" name="Petokraka">
            <a:hlinkClick r:id="" action="ppaction://media"/>
            <a:extLst>
              <a:ext uri="{FF2B5EF4-FFF2-40B4-BE49-F238E27FC236}">
                <a16:creationId xmlns:a16="http://schemas.microsoft.com/office/drawing/2014/main" id="{BEEA67BE-9C1F-4ABF-87C0-F067FC50A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9327" y="48909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2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03A3E1-084F-474E-92C0-12BA1C0B397C}"/>
              </a:ext>
            </a:extLst>
          </p:cNvPr>
          <p:cNvSpPr/>
          <p:nvPr/>
        </p:nvSpPr>
        <p:spPr>
          <a:xfrm>
            <a:off x="346509" y="205685"/>
            <a:ext cx="8450981" cy="666554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Snim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li u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gluvoj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tami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sreću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il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ꞌ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život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nov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ili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me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opet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mami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daljine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poznati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zov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  <a:tabLst>
                <a:tab pos="3150870" algn="l"/>
              </a:tabLst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Tamo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gdje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rujne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zore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sviću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uz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ptic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a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poj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,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gdje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među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više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gore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dragi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je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zavičaj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moj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  <a:tabLst>
                <a:tab pos="3150870" algn="l"/>
              </a:tabLst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Kad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gođ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ꞌ se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iz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sna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prenem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ili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mi san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otkaže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,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misli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mi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tuda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krenu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,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da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srcu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lijek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traže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  <a:tabLst>
                <a:tab pos="3150870" algn="l"/>
              </a:tabLst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Sva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blag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da mi nude,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sve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što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poželim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sebi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,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150870" algn="l"/>
              </a:tabLst>
            </a:pP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za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ljubav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rodne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grude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nikad mijenjao ne bi.</a:t>
            </a:r>
            <a:endParaRPr lang="sr-Latn-RS" sz="3200" b="1" dirty="0">
              <a:solidFill>
                <a:schemeClr val="bg1"/>
              </a:solidFill>
              <a:effectLst>
                <a:outerShdw blurRad="12700" dist="63500" dir="2400000" algn="tl">
                  <a:schemeClr val="tx1"/>
                </a:outerShdw>
              </a:effectLst>
              <a:latin typeface="Book Antiqua" panose="0204060205030503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  <a:tabLst>
                <a:tab pos="3150870" algn="l"/>
              </a:tabLst>
            </a:pP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Rodoljub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Perović</a:t>
            </a:r>
            <a:endParaRPr lang="en-US" sz="3200" b="1" dirty="0">
              <a:solidFill>
                <a:schemeClr val="bg1"/>
              </a:solidFill>
              <a:effectLst>
                <a:outerShdw blurRad="12700" dist="63500" dir="2400000" algn="tl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A89913-C376-4E96-9AF8-09AECE5F000E}"/>
              </a:ext>
            </a:extLst>
          </p:cNvPr>
          <p:cNvSpPr/>
          <p:nvPr/>
        </p:nvSpPr>
        <p:spPr>
          <a:xfrm>
            <a:off x="713294" y="376006"/>
            <a:ext cx="1664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Snim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12700" dist="63500" dir="2400000" algn="tl">
                    <a:schemeClr val="tx1"/>
                  </a:outerShdw>
                </a:effectLst>
                <a:latin typeface="Book Antiqua" panose="02040602050305030304" pitchFamily="18" charset="0"/>
              </a:rPr>
              <a:t> li </a:t>
            </a:r>
          </a:p>
        </p:txBody>
      </p:sp>
    </p:spTree>
    <p:extLst>
      <p:ext uri="{BB962C8B-B14F-4D97-AF65-F5344CB8AC3E}">
        <p14:creationId xmlns:p14="http://schemas.microsoft.com/office/powerpoint/2010/main" val="252895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F2CF40-1903-41A6-9C39-8E1C8F69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Recen</a:t>
            </a:r>
            <a:r>
              <a:rPr lang="sr-Latn-RS" dirty="0">
                <a:solidFill>
                  <a:schemeClr val="accent4"/>
                </a:solidFill>
                <a:ea typeface="+mn-ea"/>
                <a:cs typeface="+mn-cs"/>
              </a:rPr>
              <a:t>zije</a:t>
            </a:r>
            <a:endParaRPr lang="en-US" sz="4000" dirty="0">
              <a:solidFill>
                <a:schemeClr val="accent4"/>
              </a:solidFill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2E496A-A342-4631-8777-EDC3DCCBD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662" y="2297261"/>
            <a:ext cx="7119687" cy="4351338"/>
          </a:xfrm>
        </p:spPr>
        <p:txBody>
          <a:bodyPr/>
          <a:lstStyle/>
          <a:p>
            <a:pPr marL="0" indent="0">
              <a:buNone/>
            </a:pPr>
            <a:r>
              <a:rPr lang="sr-Latn-RS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Muharem</a:t>
            </a:r>
            <a:r>
              <a:rPr lang="sr-Latn-RS" b="1" dirty="0"/>
              <a:t>Bazdulj</a:t>
            </a:r>
            <a:endParaRPr lang="sr-Latn-RS" b="1" dirty="0">
              <a:solidFill>
                <a:schemeClr val="accent4"/>
              </a:solidFill>
              <a:effectLst>
                <a:outerShdw blurRad="50800" dist="50800" dir="2400000" algn="ctr" rotWithShape="0">
                  <a:schemeClr val="tx1"/>
                </a:outerShdw>
              </a:effectLst>
            </a:endParaRPr>
          </a:p>
          <a:p>
            <a:pPr marL="457200" lvl="1" indent="0">
              <a:buNone/>
            </a:pPr>
            <a:r>
              <a:rPr lang="sr-Latn-RS" b="1" dirty="0">
                <a:effectLst>
                  <a:outerShdw blurRad="50800" dist="50800" dir="2400000" algn="ctr" rotWithShape="0">
                    <a:schemeClr val="bg1"/>
                  </a:outerShdw>
                </a:effectLst>
              </a:rPr>
              <a:t> </a:t>
            </a:r>
            <a:endParaRPr lang="en-US" b="1" dirty="0">
              <a:solidFill>
                <a:schemeClr val="accent4"/>
              </a:solidFill>
              <a:effectLst>
                <a:outerShdw blurRad="50800" dist="50800" dir="2400000" algn="ctr" rotWithShape="0">
                  <a:schemeClr val="tx1"/>
                </a:outerShdw>
              </a:effectLst>
            </a:endParaRPr>
          </a:p>
        </p:txBody>
      </p:sp>
      <p:pic>
        <p:nvPicPr>
          <p:cNvPr id="6" name="Picture 5" descr="Naljepnica na svjetlosnoj stanici - TenStickers">
            <a:extLst>
              <a:ext uri="{FF2B5EF4-FFF2-40B4-BE49-F238E27FC236}">
                <a16:creationId xmlns:a16="http://schemas.microsoft.com/office/drawing/2014/main" id="{6A2D9F21-B12B-4A5D-A7DC-94C545E8C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922873" y="2416312"/>
            <a:ext cx="360292" cy="360000"/>
          </a:xfrm>
          <a:prstGeom prst="rect">
            <a:avLst/>
          </a:prstGeom>
          <a:noFill/>
          <a:ln>
            <a:noFill/>
          </a:ln>
          <a:effectLst>
            <a:outerShdw dist="38100" dir="2400000" algn="ctr" rotWithShape="0">
              <a:schemeClr val="tx1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3651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F2CF40-1903-41A6-9C39-8E1C8F69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Recen</a:t>
            </a:r>
            <a:r>
              <a:rPr lang="sr-Latn-RS" dirty="0">
                <a:solidFill>
                  <a:schemeClr val="accent4"/>
                </a:solidFill>
                <a:ea typeface="+mn-ea"/>
                <a:cs typeface="+mn-cs"/>
              </a:rPr>
              <a:t>zije</a:t>
            </a:r>
            <a:endParaRPr lang="en-US" sz="4000" dirty="0">
              <a:solidFill>
                <a:schemeClr val="accent4"/>
              </a:solidFill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2E496A-A342-4631-8777-EDC3DCCBD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662" y="2297261"/>
            <a:ext cx="7119687" cy="4351338"/>
          </a:xfrm>
        </p:spPr>
        <p:txBody>
          <a:bodyPr/>
          <a:lstStyle/>
          <a:p>
            <a:pPr marL="0" indent="0">
              <a:buNone/>
            </a:pPr>
            <a:r>
              <a:rPr lang="sr-Latn-RS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 </a:t>
            </a:r>
          </a:p>
          <a:p>
            <a:pPr marL="457200" lvl="1" indent="0">
              <a:buNone/>
            </a:pPr>
            <a:r>
              <a:rPr lang="sr-Latn-RS" b="1" dirty="0">
                <a:effectLst>
                  <a:outerShdw blurRad="50800" dist="50800" dir="2400000" algn="ctr" rotWithShape="0">
                    <a:schemeClr val="bg1"/>
                  </a:outerShdw>
                </a:effectLst>
              </a:rPr>
              <a:t> Marina</a:t>
            </a:r>
            <a:r>
              <a:rPr lang="sr-Latn-RS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Đenadić</a:t>
            </a:r>
            <a:endParaRPr lang="en-US" b="1" dirty="0">
              <a:solidFill>
                <a:schemeClr val="accent4"/>
              </a:solidFill>
              <a:effectLst>
                <a:outerShdw blurRad="50800" dist="50800" dir="2400000" algn="ctr" rotWithShape="0">
                  <a:schemeClr val="tx1"/>
                </a:outerShdw>
              </a:effectLst>
            </a:endParaRPr>
          </a:p>
        </p:txBody>
      </p:sp>
      <p:pic>
        <p:nvPicPr>
          <p:cNvPr id="7" name="Picture 6" descr="Naljepnica na svjetlosnoj stanici - TenStickers">
            <a:extLst>
              <a:ext uri="{FF2B5EF4-FFF2-40B4-BE49-F238E27FC236}">
                <a16:creationId xmlns:a16="http://schemas.microsoft.com/office/drawing/2014/main" id="{2A7AC29F-AE0C-4757-93DD-AE3BE908A9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1498790" y="3001851"/>
            <a:ext cx="360292" cy="360000"/>
          </a:xfrm>
          <a:prstGeom prst="rect">
            <a:avLst/>
          </a:prstGeom>
          <a:noFill/>
          <a:ln>
            <a:noFill/>
          </a:ln>
          <a:effectLst>
            <a:outerShdw dist="38100" dir="2400000" algn="ctr" rotWithShape="0">
              <a:schemeClr val="tx1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9489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F2CF40-1903-41A6-9C39-8E1C8F69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Mišljenja</a:t>
            </a:r>
            <a:r>
              <a:rPr lang="sr-Latn-RS" dirty="0">
                <a:solidFill>
                  <a:schemeClr val="accent4"/>
                </a:solidFill>
              </a:rPr>
              <a:t>Utisci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2E496A-A342-4631-8777-EDC3DCCBD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662" y="2297261"/>
            <a:ext cx="7119687" cy="4351338"/>
          </a:xfrm>
        </p:spPr>
        <p:txBody>
          <a:bodyPr/>
          <a:lstStyle/>
          <a:p>
            <a:pPr marL="0" indent="0">
              <a:buNone/>
            </a:pPr>
            <a:r>
              <a:rPr lang="sr-Latn-RS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Vasilije</a:t>
            </a:r>
            <a:r>
              <a:rPr lang="sr-Latn-RS" b="1" dirty="0"/>
              <a:t>Peca</a:t>
            </a:r>
            <a:r>
              <a:rPr lang="sr-Latn-RS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Perović</a:t>
            </a:r>
          </a:p>
          <a:p>
            <a:pPr marL="457200" lvl="1" indent="0">
              <a:buNone/>
            </a:pPr>
            <a:r>
              <a:rPr lang="sr-Latn-RS" b="1" dirty="0">
                <a:effectLst>
                  <a:outerShdw blurRad="50800" dist="50800" dir="2400000" algn="ctr" rotWithShape="0">
                    <a:schemeClr val="bg1"/>
                  </a:outerShdw>
                </a:effectLst>
              </a:rPr>
              <a:t> Jugoslav</a:t>
            </a:r>
            <a:r>
              <a:rPr lang="sr-Latn-RS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Vlahović</a:t>
            </a:r>
            <a:endParaRPr lang="en-US" b="1" dirty="0">
              <a:solidFill>
                <a:schemeClr val="accent4"/>
              </a:solidFill>
              <a:effectLst>
                <a:outerShdw blurRad="50800" dist="50800" dir="2400000" algn="ctr" rotWithShape="0">
                  <a:schemeClr val="tx1"/>
                </a:outerShdw>
              </a:effectLst>
            </a:endParaRPr>
          </a:p>
        </p:txBody>
      </p:sp>
      <p:pic>
        <p:nvPicPr>
          <p:cNvPr id="6" name="Picture 5" descr="Naljepnica na svjetlosnoj stanici - TenStickers">
            <a:extLst>
              <a:ext uri="{FF2B5EF4-FFF2-40B4-BE49-F238E27FC236}">
                <a16:creationId xmlns:a16="http://schemas.microsoft.com/office/drawing/2014/main" id="{6A2D9F21-B12B-4A5D-A7DC-94C545E8C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922873" y="2416312"/>
            <a:ext cx="360292" cy="360000"/>
          </a:xfrm>
          <a:prstGeom prst="rect">
            <a:avLst/>
          </a:prstGeom>
          <a:noFill/>
          <a:ln>
            <a:noFill/>
          </a:ln>
          <a:effectLst>
            <a:outerShdw dist="38100" dir="2400000" algn="ctr" rotWithShape="0">
              <a:schemeClr val="tx1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Naljepnica na svjetlosnoj stanici - TenStickers">
            <a:extLst>
              <a:ext uri="{FF2B5EF4-FFF2-40B4-BE49-F238E27FC236}">
                <a16:creationId xmlns:a16="http://schemas.microsoft.com/office/drawing/2014/main" id="{2A7AC29F-AE0C-4757-93DD-AE3BE908A9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1498790" y="3001851"/>
            <a:ext cx="360292" cy="360000"/>
          </a:xfrm>
          <a:prstGeom prst="rect">
            <a:avLst/>
          </a:prstGeom>
          <a:noFill/>
          <a:ln>
            <a:noFill/>
          </a:ln>
          <a:effectLst>
            <a:outerShdw dist="38100" dir="2400000" algn="ctr" rotWithShape="0">
              <a:schemeClr val="tx1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Naljepnica na svjetlosnoj stanici - TenStickers">
            <a:extLst>
              <a:ext uri="{FF2B5EF4-FFF2-40B4-BE49-F238E27FC236}">
                <a16:creationId xmlns:a16="http://schemas.microsoft.com/office/drawing/2014/main" id="{2CA76DAF-F9A2-47B3-B5C7-92B056E3AF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2074706" y="3587391"/>
            <a:ext cx="360292" cy="360000"/>
          </a:xfrm>
          <a:prstGeom prst="rect">
            <a:avLst/>
          </a:prstGeom>
          <a:noFill/>
          <a:ln>
            <a:noFill/>
          </a:ln>
          <a:effectLst>
            <a:outerShdw dist="38100" dir="2400000" algn="ctr" rotWithShape="0">
              <a:schemeClr val="tx1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57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401E8-4E8A-4E10-9CB2-DB4330D8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Zahvalnosti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6F915-23A6-478F-84ED-A369EB1AC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42872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Latn-RS" b="1" dirty="0"/>
              <a:t>Vasilije</a:t>
            </a:r>
            <a:r>
              <a:rPr lang="sr-Latn-RS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Peca</a:t>
            </a:r>
            <a:r>
              <a:rPr lang="sr-Latn-RS" b="1" dirty="0"/>
              <a:t>Perović</a:t>
            </a:r>
          </a:p>
          <a:p>
            <a:pPr marL="457200" lvl="1" indent="0">
              <a:buNone/>
            </a:pPr>
            <a:r>
              <a:rPr lang="sr-Latn-RS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Jugo</a:t>
            </a:r>
            <a:r>
              <a:rPr lang="sr-Latn-RS" b="1" dirty="0">
                <a:effectLst>
                  <a:outerShdw blurRad="50800" dist="50800" dir="2400000" algn="ctr" rotWithShape="0">
                    <a:schemeClr val="bg1"/>
                  </a:outerShdw>
                </a:effectLst>
              </a:rPr>
              <a:t>slavVlahović</a:t>
            </a:r>
          </a:p>
          <a:p>
            <a:pPr marL="914400" lvl="2" indent="0">
              <a:buNone/>
            </a:pPr>
            <a:r>
              <a:rPr lang="sr-Latn-RS" b="1" dirty="0">
                <a:effectLst>
                  <a:outerShdw blurRad="50800" dist="50800" dir="2400000" algn="ctr" rotWithShape="0">
                    <a:schemeClr val="bg1"/>
                  </a:outerShdw>
                </a:effectLst>
              </a:rPr>
              <a:t>Vlada</a:t>
            </a:r>
            <a:r>
              <a:rPr lang="sr-Latn-RS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Racko</a:t>
            </a:r>
            <a:r>
              <a:rPr lang="sr-Latn-RS" b="1" dirty="0">
                <a:effectLst>
                  <a:outerShdw blurRad="50800" dist="50800" dir="2400000" algn="ctr" rotWithShape="0">
                    <a:schemeClr val="bg1"/>
                  </a:outerShdw>
                </a:effectLst>
              </a:rPr>
              <a:t>vić</a:t>
            </a:r>
          </a:p>
          <a:p>
            <a:pPr marL="1371600" lvl="3" indent="0">
              <a:buNone/>
            </a:pPr>
            <a:r>
              <a:rPr lang="sr-Latn-RS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Smilja</a:t>
            </a:r>
            <a:r>
              <a:rPr lang="sr-Latn-RS" b="1" dirty="0">
                <a:effectLst>
                  <a:outerShdw blurRad="50800" dist="50800" dir="2400000" algn="ctr" rotWithShape="0">
                    <a:schemeClr val="bg1"/>
                  </a:outerShdw>
                </a:effectLst>
              </a:rPr>
              <a:t>Ristić</a:t>
            </a:r>
          </a:p>
          <a:p>
            <a:pPr marL="1828800" lvl="4" indent="0">
              <a:buNone/>
            </a:pPr>
            <a:r>
              <a:rPr lang="sr-Latn-RS" b="1" dirty="0">
                <a:effectLst>
                  <a:outerShdw blurRad="50800" dist="50800" dir="2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Sandra</a:t>
            </a:r>
            <a:r>
              <a:rPr lang="sr-Latn-RS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Zlatanović</a:t>
            </a:r>
          </a:p>
          <a:p>
            <a:pPr marL="2286000" lvl="5" indent="0">
              <a:buNone/>
            </a:pPr>
            <a:r>
              <a:rPr lang="sr-Latn-RS" sz="4000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Mima</a:t>
            </a:r>
            <a:r>
              <a:rPr lang="sr-Latn-RS" sz="4000" b="1" dirty="0">
                <a:effectLst>
                  <a:outerShdw blurRad="50800" dist="50800" dir="2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Rađenović</a:t>
            </a:r>
          </a:p>
          <a:p>
            <a:pPr marL="2743200" lvl="6" indent="0">
              <a:buNone/>
            </a:pPr>
            <a:r>
              <a:rPr lang="sr-Latn-RS" sz="4000" b="1" dirty="0">
                <a:effectLst>
                  <a:outerShdw blurRad="50800" dist="50800" dir="2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Mira</a:t>
            </a:r>
            <a:r>
              <a:rPr lang="sr-Latn-RS" sz="4000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&amp;</a:t>
            </a:r>
            <a:r>
              <a:rPr lang="sr-Latn-RS" sz="4000" b="1" dirty="0">
                <a:effectLst>
                  <a:outerShdw blurRad="50800" dist="50800" dir="2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Vlada</a:t>
            </a:r>
            <a:r>
              <a:rPr lang="sr-Latn-RS" sz="4000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Marković</a:t>
            </a:r>
          </a:p>
        </p:txBody>
      </p:sp>
      <p:pic>
        <p:nvPicPr>
          <p:cNvPr id="4" name="Picture 3" descr="Naljepnica na svjetlosnoj stanici - TenStickers">
            <a:extLst>
              <a:ext uri="{FF2B5EF4-FFF2-40B4-BE49-F238E27FC236}">
                <a16:creationId xmlns:a16="http://schemas.microsoft.com/office/drawing/2014/main" id="{2779BBFF-877C-422D-8036-78EC1E693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268357" y="1933445"/>
            <a:ext cx="360292" cy="360000"/>
          </a:xfrm>
          <a:prstGeom prst="rect">
            <a:avLst/>
          </a:prstGeom>
          <a:noFill/>
          <a:ln>
            <a:noFill/>
          </a:ln>
          <a:effectLst>
            <a:outerShdw dist="38100" dir="2400000" algn="ctr" rotWithShape="0">
              <a:schemeClr val="tx1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Naljepnica na svjetlosnoj stanici - TenStickers">
            <a:extLst>
              <a:ext uri="{FF2B5EF4-FFF2-40B4-BE49-F238E27FC236}">
                <a16:creationId xmlns:a16="http://schemas.microsoft.com/office/drawing/2014/main" id="{48418F47-684C-49D8-A927-BB0196681A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722749" y="2548289"/>
            <a:ext cx="360292" cy="360000"/>
          </a:xfrm>
          <a:prstGeom prst="rect">
            <a:avLst/>
          </a:prstGeom>
          <a:noFill/>
          <a:ln>
            <a:noFill/>
          </a:ln>
          <a:effectLst>
            <a:outerShdw dist="38100" dir="2400000" algn="ctr" rotWithShape="0">
              <a:schemeClr val="tx1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Naljepnica na svjetlosnoj stanici - TenStickers">
            <a:extLst>
              <a:ext uri="{FF2B5EF4-FFF2-40B4-BE49-F238E27FC236}">
                <a16:creationId xmlns:a16="http://schemas.microsoft.com/office/drawing/2014/main" id="{781BA561-3002-415E-90E5-2892BAA7DE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1177141" y="3163133"/>
            <a:ext cx="360292" cy="360000"/>
          </a:xfrm>
          <a:prstGeom prst="rect">
            <a:avLst/>
          </a:prstGeom>
          <a:noFill/>
          <a:ln>
            <a:noFill/>
          </a:ln>
          <a:effectLst>
            <a:outerShdw dist="38100" dir="2400000" algn="ctr" rotWithShape="0">
              <a:schemeClr val="tx1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Naljepnica na svjetlosnoj stanici - TenStickers">
            <a:extLst>
              <a:ext uri="{FF2B5EF4-FFF2-40B4-BE49-F238E27FC236}">
                <a16:creationId xmlns:a16="http://schemas.microsoft.com/office/drawing/2014/main" id="{FFB34AEE-70B1-46EE-A1FC-5ED54094A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1631533" y="3777977"/>
            <a:ext cx="360292" cy="360000"/>
          </a:xfrm>
          <a:prstGeom prst="rect">
            <a:avLst/>
          </a:prstGeom>
          <a:noFill/>
          <a:ln>
            <a:noFill/>
          </a:ln>
          <a:effectLst>
            <a:outerShdw dist="38100" dir="2400000" algn="ctr" rotWithShape="0">
              <a:schemeClr val="tx1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Naljepnica na svjetlosnoj stanici - TenStickers">
            <a:extLst>
              <a:ext uri="{FF2B5EF4-FFF2-40B4-BE49-F238E27FC236}">
                <a16:creationId xmlns:a16="http://schemas.microsoft.com/office/drawing/2014/main" id="{BDC3F7FA-BE72-445E-B793-B91BFE2955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2085925" y="4392821"/>
            <a:ext cx="360292" cy="360000"/>
          </a:xfrm>
          <a:prstGeom prst="rect">
            <a:avLst/>
          </a:prstGeom>
          <a:noFill/>
          <a:ln>
            <a:noFill/>
          </a:ln>
          <a:effectLst>
            <a:outerShdw dist="38100" dir="2400000" algn="ctr" rotWithShape="0">
              <a:schemeClr val="tx1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Naljepnica na svjetlosnoj stanici - TenStickers">
            <a:extLst>
              <a:ext uri="{FF2B5EF4-FFF2-40B4-BE49-F238E27FC236}">
                <a16:creationId xmlns:a16="http://schemas.microsoft.com/office/drawing/2014/main" id="{E121E3AC-7697-4D20-8453-2352D37687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2540317" y="5007665"/>
            <a:ext cx="360292" cy="360000"/>
          </a:xfrm>
          <a:prstGeom prst="rect">
            <a:avLst/>
          </a:prstGeom>
          <a:noFill/>
          <a:ln>
            <a:noFill/>
          </a:ln>
          <a:effectLst>
            <a:outerShdw dist="38100" dir="2400000" algn="ctr" rotWithShape="0">
              <a:schemeClr val="tx1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Naljepnica na svjetlosnoj stanici - TenStickers">
            <a:extLst>
              <a:ext uri="{FF2B5EF4-FFF2-40B4-BE49-F238E27FC236}">
                <a16:creationId xmlns:a16="http://schemas.microsoft.com/office/drawing/2014/main" id="{ADE2A2C1-3DD8-4903-93F9-96801B4F43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2994709" y="5622512"/>
            <a:ext cx="360292" cy="360000"/>
          </a:xfrm>
          <a:prstGeom prst="rect">
            <a:avLst/>
          </a:prstGeom>
          <a:noFill/>
          <a:ln>
            <a:noFill/>
          </a:ln>
          <a:effectLst>
            <a:outerShdw dist="38100" dir="2400000" algn="ctr" rotWithShape="0">
              <a:schemeClr val="tx1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6258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CB41A4-AB09-4395-8D3F-849FFEEB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20745"/>
            <a:ext cx="7886700" cy="1325563"/>
          </a:xfrm>
        </p:spPr>
        <p:txBody>
          <a:bodyPr/>
          <a:lstStyle/>
          <a:p>
            <a:r>
              <a:rPr lang="uz-Cyrl-UZ" sz="6000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  <a:latin typeface="Book Antiqua" panose="02040602050305030304" pitchFamily="18" charset="0"/>
                <a:ea typeface="+mn-ea"/>
                <a:cs typeface="+mn-cs"/>
              </a:rPr>
              <a:t>Od istog autora</a:t>
            </a:r>
            <a:endParaRPr lang="en-US" sz="6000" b="1" dirty="0">
              <a:solidFill>
                <a:schemeClr val="accent4"/>
              </a:solidFill>
              <a:effectLst>
                <a:outerShdw blurRad="50800" dist="50800" dir="2400000" algn="ctr" rotWithShape="0">
                  <a:schemeClr val="tx1"/>
                </a:outerShdw>
              </a:effectLst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C7AB26-0BA9-4897-8CA9-DA5357C88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58" y="1470043"/>
            <a:ext cx="3907107" cy="1440000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Pijanino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u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blatu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sr-Latn-R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’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98 </a:t>
            </a:r>
            <a:r>
              <a:rPr lang="en-US" sz="2000" b="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Prometej</a:t>
            </a:r>
            <a:endParaRPr lang="en-US" sz="2000" b="0" dirty="0">
              <a:solidFill>
                <a:schemeClr val="bg1">
                  <a:lumMod val="50000"/>
                </a:schemeClr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Srećan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čovek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sr-Latn-R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’</a:t>
            </a:r>
            <a:r>
              <a:rPr lang="en-US" sz="2000" b="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17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b="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Čigoja</a:t>
            </a:r>
            <a:endParaRPr lang="sr-Latn-RS" sz="2000" b="0" dirty="0">
              <a:solidFill>
                <a:schemeClr val="bg1">
                  <a:lumMod val="50000"/>
                </a:schemeClr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Kovš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sr-Latn-R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’</a:t>
            </a:r>
            <a:r>
              <a:rPr lang="en-US" sz="2000" b="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19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b="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KRB</a:t>
            </a:r>
            <a:endParaRPr lang="sr-Latn-RS" sz="2000" b="0" dirty="0">
              <a:solidFill>
                <a:schemeClr val="bg1">
                  <a:lumMod val="50000"/>
                </a:schemeClr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Reči</a:t>
            </a:r>
            <a:r>
              <a:rPr lang="sr-Latn-R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&amp;N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ote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, </a:t>
            </a:r>
            <a:r>
              <a:rPr lang="sr-Latn-R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’</a:t>
            </a:r>
            <a:r>
              <a:rPr lang="en-US" sz="2000" b="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21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b="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KRB</a:t>
            </a:r>
            <a:endParaRPr lang="sr-Latn-RS" sz="2000" b="0" dirty="0">
              <a:solidFill>
                <a:schemeClr val="bg1">
                  <a:lumMod val="50000"/>
                </a:schemeClr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F031B5-3D4E-415F-B982-513BAC748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9000" y="1470043"/>
            <a:ext cx="4140000" cy="1440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err="1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Slobodanka</a:t>
            </a:r>
            <a:r>
              <a:rPr lang="en-U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2000" dirty="0" err="1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mjuzikl</a:t>
            </a:r>
            <a:r>
              <a:rPr lang="en-U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, </a:t>
            </a:r>
            <a:r>
              <a:rPr lang="sr-Latn-R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’</a:t>
            </a:r>
            <a:r>
              <a:rPr lang="en-U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75 </a:t>
            </a:r>
            <a:r>
              <a:rPr lang="en-US" sz="2000" b="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KST</a:t>
            </a:r>
            <a:r>
              <a:rPr lang="sr-Latn-RS" sz="2000" dirty="0">
                <a:effectLst>
                  <a:outerShdw blurRad="50800" dist="50800" dir="2400000" algn="ctr" rotWithShape="0">
                    <a:schemeClr val="bg1"/>
                  </a:outerShdw>
                </a:effectLst>
                <a:latin typeface="Book Antiqua" panose="02040602050305030304" pitchFamily="18" charset="0"/>
                <a:sym typeface="Webdings" panose="05030102010509060703" pitchFamily="18" charset="2"/>
              </a:rPr>
              <a:t> </a:t>
            </a:r>
            <a:endParaRPr lang="en-US" sz="2000" dirty="0">
              <a:solidFill>
                <a:schemeClr val="accent4"/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err="1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Godine</a:t>
            </a:r>
            <a:r>
              <a:rPr lang="sr-Latn-R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(</a:t>
            </a:r>
            <a:r>
              <a:rPr lang="en-US" sz="2000" dirty="0" err="1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tekst</a:t>
            </a:r>
            <a:r>
              <a:rPr lang="sr-Latn-R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2000" dirty="0" err="1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muzika</a:t>
            </a:r>
            <a:r>
              <a:rPr lang="en-U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) </a:t>
            </a:r>
            <a:r>
              <a:rPr lang="sr-Latn-R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’14</a:t>
            </a:r>
            <a:r>
              <a:rPr lang="sr-Latn-RS" sz="2000" dirty="0">
                <a:effectLst>
                  <a:outerShdw blurRad="50800" dist="50800" dir="2400000" algn="ctr" rotWithShape="0">
                    <a:schemeClr val="bg1"/>
                  </a:outerShdw>
                </a:effectLst>
                <a:latin typeface="Book Antiqua" panose="02040602050305030304" pitchFamily="18" charset="0"/>
                <a:sym typeface="Webdings" panose="05030102010509060703" pitchFamily="18" charset="2"/>
              </a:rPr>
              <a:t> </a:t>
            </a:r>
            <a:endParaRPr lang="en-US" sz="2000" dirty="0">
              <a:solidFill>
                <a:schemeClr val="accent4"/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err="1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Gitara</a:t>
            </a:r>
            <a:r>
              <a:rPr lang="en-U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u </a:t>
            </a:r>
            <a:r>
              <a:rPr lang="en-US" sz="2000" dirty="0" err="1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snegu</a:t>
            </a:r>
            <a:r>
              <a:rPr lang="en-U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2000" dirty="0" err="1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poezij</a:t>
            </a:r>
            <a:r>
              <a:rPr lang="sr-Latn-R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a</a:t>
            </a:r>
            <a:r>
              <a:rPr lang="en-U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sr-Latn-R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’</a:t>
            </a:r>
            <a:r>
              <a:rPr lang="en-U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18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San o </a:t>
            </a:r>
            <a:r>
              <a:rPr lang="en-US" sz="2000" dirty="0" err="1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Boki</a:t>
            </a:r>
            <a:r>
              <a:rPr lang="en-U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2000" dirty="0" err="1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mjuzikl</a:t>
            </a:r>
            <a:r>
              <a:rPr lang="en-U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sr-Latn-R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’</a:t>
            </a:r>
            <a:r>
              <a:rPr lang="en-US" sz="2000" dirty="0">
                <a:solidFill>
                  <a:schemeClr val="accent4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20.</a:t>
            </a:r>
            <a:r>
              <a:rPr lang="sr-Latn-RS" sz="2000" dirty="0">
                <a:effectLst>
                  <a:outerShdw blurRad="50800" dist="50800" dir="2400000" algn="ctr" rotWithShape="0">
                    <a:schemeClr val="bg1"/>
                  </a:outerShdw>
                </a:effectLst>
                <a:latin typeface="Book Antiqua" panose="02040602050305030304" pitchFamily="18" charset="0"/>
                <a:sym typeface="Webdings" panose="05030102010509060703" pitchFamily="18" charset="2"/>
              </a:rPr>
              <a:t> </a:t>
            </a:r>
            <a:endParaRPr lang="en-US" sz="2000" dirty="0">
              <a:solidFill>
                <a:schemeClr val="accent4"/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0B31E0-693E-4628-83EB-EC2236FE0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3003082"/>
            <a:ext cx="4159850" cy="3715352"/>
          </a:xfr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Letovanje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sa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morskim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nemanima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Ljudska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prava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Mark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Toni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Miš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u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kuhinji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Moji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bahati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drugovi</a:t>
            </a:r>
            <a:r>
              <a:rPr lang="sr-Latn-R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(Niko kao ja)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Nevaspitanje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Otac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sin (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majka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)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Pihtije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u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Beču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Pošteni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nalazač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San o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izbeglica</a:t>
            </a:r>
            <a:r>
              <a:rPr lang="sr-Latn-R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m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a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Svet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je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mali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Vupi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(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kolekcija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Taoci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7546CE-13A9-41C8-B04E-5DAD493AA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3003082"/>
            <a:ext cx="3904724" cy="3715352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Anđeo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osvetnik</a:t>
            </a:r>
            <a:endParaRPr lang="en-US" sz="2000" dirty="0">
              <a:solidFill>
                <a:schemeClr val="bg1"/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Bomba</a:t>
            </a:r>
            <a:endParaRPr lang="en-US" sz="2000" dirty="0">
              <a:solidFill>
                <a:schemeClr val="bg1"/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Dobrica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kolekcija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Taoci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Drzak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prema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životu</a:t>
            </a:r>
            <a:endParaRPr lang="en-US" sz="2000" dirty="0">
              <a:solidFill>
                <a:schemeClr val="bg1"/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Dva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mosta</a:t>
            </a:r>
            <a:endParaRPr lang="en-US" sz="2000" dirty="0">
              <a:solidFill>
                <a:schemeClr val="bg1"/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Fejk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sat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Frljoka</a:t>
            </a:r>
            <a:endParaRPr lang="en-US" sz="2000" dirty="0">
              <a:solidFill>
                <a:schemeClr val="bg1"/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Hospis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kolekcija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Taoci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Ivanče-granče</a:t>
            </a:r>
            <a:endParaRPr lang="en-US" sz="2000" dirty="0">
              <a:solidFill>
                <a:schemeClr val="bg1"/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1 student, 2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karte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, 3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groša</a:t>
            </a:r>
            <a:endParaRPr lang="en-US" sz="2000" dirty="0">
              <a:solidFill>
                <a:schemeClr val="bg1"/>
              </a:solidFill>
              <a:effectLst>
                <a:outerShdw blurRad="254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Kako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je za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mene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počeo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rat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Lapot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kolekcija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Taoci</a:t>
            </a:r>
            <a:r>
              <a:rPr lang="en-US" sz="2000" dirty="0">
                <a:solidFill>
                  <a:schemeClr val="bg1"/>
                </a:solidFill>
                <a:effectLst>
                  <a:outerShdw blurRad="254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207660-87A8-4D0D-A28B-5932119B3224}"/>
              </a:ext>
            </a:extLst>
          </p:cNvPr>
          <p:cNvSpPr/>
          <p:nvPr/>
        </p:nvSpPr>
        <p:spPr>
          <a:xfrm>
            <a:off x="4068623" y="5093957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4000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priče</a:t>
            </a:r>
            <a:endParaRPr lang="en-US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845023-1BC8-4B12-BFDD-3B6E4647A84D}"/>
              </a:ext>
            </a:extLst>
          </p:cNvPr>
          <p:cNvSpPr/>
          <p:nvPr/>
        </p:nvSpPr>
        <p:spPr>
          <a:xfrm>
            <a:off x="2704181" y="1959330"/>
            <a:ext cx="18678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4000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romani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21730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778BE1-14F3-44FC-846E-1E7A8917F494}"/>
              </a:ext>
            </a:extLst>
          </p:cNvPr>
          <p:cNvSpPr/>
          <p:nvPr/>
        </p:nvSpPr>
        <p:spPr>
          <a:xfrm>
            <a:off x="202128" y="331068"/>
            <a:ext cx="872048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lv-LV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Jaņu diena svēta diena, līgo līgo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lv-LV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Aiz visami dieņiņami, līgo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lv-LV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Jaņu dienā dieva dēls, līgo līgo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lv-LV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Saules meitu sveicināja, līgo</a:t>
            </a:r>
            <a:endParaRPr lang="sr-Latn-R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endParaRPr lang="sr-Latn-RS" sz="2400" dirty="0">
              <a:solidFill>
                <a:schemeClr val="bg1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just">
              <a:spcAft>
                <a:spcPts val="0"/>
              </a:spcAft>
              <a:tabLst>
                <a:tab pos="3150870" algn="l"/>
              </a:tabLst>
            </a:pPr>
            <a:r>
              <a:rPr lang="sr-Latn-RS" sz="2400" b="1" dirty="0">
                <a:effectLst>
                  <a:outerShdw blurRad="12700" dist="63500" dir="2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Letonska</a:t>
            </a:r>
            <a:r>
              <a:rPr lang="sr-Latn-RS" sz="2400" dirty="0">
                <a:effectLst>
                  <a:outerShdw blurRad="12700" dist="63500" dir="2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 (ili Latvijska) narodna uspavanka: udvaranje Sunove ćerke i Božjeg sina. Sudar matrijarhalnog, patrijarhalnog i hrišćanstva koje je dalo nova imena paganskim svečanostima.       </a:t>
            </a:r>
            <a:r>
              <a:rPr lang="sr-Latn-RS" sz="2400" b="1" dirty="0">
                <a:effectLst>
                  <a:outerShdw blurRad="12700" dist="63500" dir="2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Prevod</a:t>
            </a:r>
            <a:r>
              <a:rPr lang="sr-Latn-RS" sz="2400" dirty="0">
                <a:effectLst>
                  <a:outerShdw blurRad="12700" dist="63500" dir="2400000" algn="ctr" rotWithShape="0">
                    <a:schemeClr val="bg1"/>
                  </a:outerShdw>
                </a:effectLst>
                <a:latin typeface="Book Antiqua" panose="02040602050305030304" pitchFamily="18" charset="0"/>
              </a:rPr>
              <a:t>: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endParaRPr lang="sr-Latn-RS" sz="2400" dirty="0">
              <a:solidFill>
                <a:schemeClr val="bg1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Jovanov dan je sveti dan, ligo ligo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Od svih dana, ligo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Na Jovanjdan sin božji, ligo ligo</a:t>
            </a: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pozdravlja ćerku Sunca, ligo</a:t>
            </a:r>
          </a:p>
        </p:txBody>
      </p:sp>
      <p:pic>
        <p:nvPicPr>
          <p:cNvPr id="2" name="Latvijska  (Letonska) uspavanka audio">
            <a:hlinkClick r:id="" action="ppaction://media"/>
            <a:extLst>
              <a:ext uri="{FF2B5EF4-FFF2-40B4-BE49-F238E27FC236}">
                <a16:creationId xmlns:a16="http://schemas.microsoft.com/office/drawing/2014/main" id="{4419BBDA-6607-46D8-8E49-641D79DCC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82172" y="40728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4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B0E15-6C03-4829-A11A-5B96EE3EE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solidFill>
                  <a:schemeClr val="accent4"/>
                </a:solidFill>
              </a:rPr>
              <a:t>Prekrasna</a:t>
            </a:r>
            <a:r>
              <a:rPr lang="sr-Latn-RS" dirty="0"/>
              <a:t> Vasilisa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A62E4-0AC0-4D9E-A3AB-8EA79E535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2800" b="1" dirty="0"/>
              <a:t>Emotivni lomovi i rascepi zahtevaju od junaka romana </a:t>
            </a:r>
            <a:r>
              <a:rPr lang="sr-Latn-RS" sz="2800" b="1" kern="0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beg u svet fantazije </a:t>
            </a:r>
            <a:r>
              <a:rPr lang="sr-Latn-RS" sz="2800" b="1" dirty="0"/>
              <a:t>i bajke</a:t>
            </a:r>
          </a:p>
          <a:p>
            <a:pPr marL="0" indent="0">
              <a:buNone/>
            </a:pPr>
            <a:r>
              <a:rPr lang="sr-Latn-RS" sz="2800" b="1" dirty="0"/>
              <a:t>Sve čuva dobra ruska vila </a:t>
            </a:r>
            <a:r>
              <a:rPr lang="sr-Latn-RS" sz="2800" b="1" kern="0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Vasilisa Prekrasna</a:t>
            </a:r>
          </a:p>
          <a:p>
            <a:pPr marL="0" indent="0">
              <a:buNone/>
            </a:pPr>
            <a:r>
              <a:rPr lang="sr-Latn-RS" sz="2800" b="1" kern="0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Realno i fantastično se prepliću</a:t>
            </a:r>
            <a:r>
              <a:rPr lang="sr-Latn-RS" sz="2800" b="1" dirty="0"/>
              <a:t>, brišući granice između svetova</a:t>
            </a:r>
          </a:p>
          <a:p>
            <a:pPr marL="0" indent="0">
              <a:buNone/>
            </a:pPr>
            <a:r>
              <a:rPr lang="sr-Latn-RS" sz="2800" b="1" dirty="0"/>
              <a:t>Akteri u snu komuniciraju sa </a:t>
            </a:r>
            <a:r>
              <a:rPr lang="sr-Latn-RS" sz="2800" b="1" kern="0" spc="-150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mrtvim precima</a:t>
            </a:r>
          </a:p>
          <a:p>
            <a:pPr marL="0" indent="0">
              <a:buNone/>
            </a:pPr>
            <a:r>
              <a:rPr lang="sr-Latn-RS" sz="2800" b="1" kern="0" cap="small" spc="-150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Inovativno </a:t>
            </a:r>
            <a:r>
              <a:rPr lang="sr-Latn-RS" sz="2800" b="1" cap="small" dirty="0"/>
              <a:t>preklapanje</a:t>
            </a:r>
            <a:r>
              <a:rPr lang="sr-Latn-RS" sz="2800" b="1" kern="0" cap="small" spc="-150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 realnog </a:t>
            </a:r>
            <a:r>
              <a:rPr lang="sr-Latn-RS" sz="2800" b="1" kern="0" cap="small" spc="-100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i </a:t>
            </a:r>
            <a:r>
              <a:rPr lang="sr-Latn-RS" sz="2800" b="1" kern="0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fiktivnog</a:t>
            </a:r>
            <a:endParaRPr lang="en-US" sz="2800" b="1" kern="0" cap="small" dirty="0">
              <a:solidFill>
                <a:srgbClr val="FFC000"/>
              </a:solidFill>
              <a:effectLst>
                <a:outerShdw blurRad="12700" dist="50800" dir="2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4991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20.jpg">
            <a:extLst>
              <a:ext uri="{FF2B5EF4-FFF2-40B4-BE49-F238E27FC236}">
                <a16:creationId xmlns:a16="http://schemas.microsoft.com/office/drawing/2014/main" id="{729186CA-611F-4554-A558-ED680F532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7823" t="2931" r="19310"/>
          <a:stretch/>
        </p:blipFill>
        <p:spPr>
          <a:xfrm>
            <a:off x="6063916" y="13720"/>
            <a:ext cx="3010104" cy="3836224"/>
          </a:xfrm>
          <a:prstGeom prst="rect">
            <a:avLst/>
          </a:prstGeom>
          <a:ln/>
        </p:spPr>
      </p:pic>
      <p:pic>
        <p:nvPicPr>
          <p:cNvPr id="25" name="image21.jpg">
            <a:extLst>
              <a:ext uri="{FF2B5EF4-FFF2-40B4-BE49-F238E27FC236}">
                <a16:creationId xmlns:a16="http://schemas.microsoft.com/office/drawing/2014/main" id="{F2313A00-E530-4B6A-8471-82BC1E624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66940" t="14115" r="8620"/>
          <a:stretch/>
        </p:blipFill>
        <p:spPr>
          <a:xfrm flipH="1">
            <a:off x="3346982" y="2733575"/>
            <a:ext cx="3167557" cy="4284501"/>
          </a:xfrm>
          <a:prstGeom prst="rect">
            <a:avLst/>
          </a:prstGeom>
          <a:ln/>
        </p:spPr>
      </p:pic>
      <p:pic>
        <p:nvPicPr>
          <p:cNvPr id="26" name="image2.jpg">
            <a:extLst>
              <a:ext uri="{FF2B5EF4-FFF2-40B4-BE49-F238E27FC236}">
                <a16:creationId xmlns:a16="http://schemas.microsoft.com/office/drawing/2014/main" id="{EDE5A0FE-8470-4C5D-A31B-6BC4E88420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70161" t="6161" r="4345" b="4218"/>
          <a:stretch/>
        </p:blipFill>
        <p:spPr>
          <a:xfrm>
            <a:off x="7089400" y="4136331"/>
            <a:ext cx="2054600" cy="2618483"/>
          </a:xfrm>
          <a:prstGeom prst="rect">
            <a:avLst/>
          </a:prstGeom>
          <a:ln/>
        </p:spPr>
      </p:pic>
      <p:pic>
        <p:nvPicPr>
          <p:cNvPr id="27" name="image4.jpg">
            <a:extLst>
              <a:ext uri="{FF2B5EF4-FFF2-40B4-BE49-F238E27FC236}">
                <a16:creationId xmlns:a16="http://schemas.microsoft.com/office/drawing/2014/main" id="{892FDB16-ED09-4489-9679-70A15683CC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65283" t="6272" r="3191"/>
          <a:stretch/>
        </p:blipFill>
        <p:spPr>
          <a:xfrm flipH="1">
            <a:off x="222167" y="470984"/>
            <a:ext cx="3267381" cy="4164110"/>
          </a:xfrm>
          <a:prstGeom prst="rect">
            <a:avLst/>
          </a:prstGeom>
          <a:ln/>
        </p:spPr>
      </p:pic>
      <p:sp>
        <p:nvSpPr>
          <p:cNvPr id="32" name="Content Placeholder 30">
            <a:extLst>
              <a:ext uri="{FF2B5EF4-FFF2-40B4-BE49-F238E27FC236}">
                <a16:creationId xmlns:a16="http://schemas.microsoft.com/office/drawing/2014/main" id="{DAA913CB-2BC7-4C15-B27B-8D8351040C55}"/>
              </a:ext>
            </a:extLst>
          </p:cNvPr>
          <p:cNvSpPr txBox="1">
            <a:spLocks/>
          </p:cNvSpPr>
          <p:nvPr/>
        </p:nvSpPr>
        <p:spPr>
          <a:xfrm>
            <a:off x="2481501" y="470984"/>
            <a:ext cx="4333185" cy="290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effectLst>
                  <a:outerShdw blurRad="50800" dist="50800" dir="2400000" algn="ctr" rotWithShape="0">
                    <a:schemeClr val="bg1"/>
                  </a:outerShdw>
                </a:effectLst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r-Latn-RS" sz="6000" b="1" dirty="0">
                <a:solidFill>
                  <a:schemeClr val="accent4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Vasilisa</a:t>
            </a:r>
            <a:endParaRPr lang="sr-Latn-RS" sz="5400" b="1" dirty="0">
              <a:solidFill>
                <a:schemeClr val="accent4"/>
              </a:solidFill>
              <a:effectLst>
                <a:outerShdw blurRad="50800" dist="50800" dir="2400000" algn="ctr" rotWithShape="0">
                  <a:schemeClr val="tx1"/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r-Latn-RS" sz="6000" b="1" dirty="0"/>
              <a:t>Prekrasna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165975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65AAF-B915-4ADF-BF71-2B76A6999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US" dirty="0"/>
              <a:t>L</a:t>
            </a:r>
            <a:r>
              <a:rPr lang="uz-Cyrl-UZ" dirty="0"/>
              <a:t>ebdenje</a:t>
            </a:r>
            <a:r>
              <a:rPr lang="sr-Latn-RS" dirty="0">
                <a:solidFill>
                  <a:srgbClr val="FFC000"/>
                </a:solidFill>
              </a:rPr>
              <a:t>:</a:t>
            </a:r>
            <a:br>
              <a:rPr lang="sr-Latn-RS" dirty="0"/>
            </a:br>
            <a:r>
              <a:rPr lang="sr-Latn-RS" dirty="0">
                <a:solidFill>
                  <a:schemeClr val="accent4"/>
                </a:solidFill>
              </a:rPr>
              <a:t>v</a:t>
            </a:r>
            <a:r>
              <a:rPr lang="uz-Cyrl-UZ" dirty="0">
                <a:solidFill>
                  <a:schemeClr val="accent4"/>
                </a:solidFill>
              </a:rPr>
              <a:t>eština </a:t>
            </a:r>
            <a:r>
              <a:rPr lang="uz-Cyrl-UZ" dirty="0"/>
              <a:t>ili </a:t>
            </a:r>
            <a:r>
              <a:rPr lang="uz-Cyrl-UZ" dirty="0">
                <a:solidFill>
                  <a:schemeClr val="accent4"/>
                </a:solidFill>
              </a:rPr>
              <a:t>kletva</a:t>
            </a:r>
            <a:r>
              <a:rPr lang="uz-Cyrl-UZ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A204-E34D-44D4-982C-FB7892515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27185"/>
            <a:ext cx="7995586" cy="466343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sr-Latn-RS" sz="4400" b="1" dirty="0"/>
              <a:t>    </a:t>
            </a:r>
            <a:r>
              <a:rPr lang="uz-Cyrl-UZ" sz="4400" b="1" dirty="0"/>
              <a:t>ima onoliko korena, koliko mu se grana vidi</a:t>
            </a:r>
            <a:r>
              <a:rPr lang="sr-Latn-RS" sz="4400" b="1" dirty="0"/>
              <a:t>, pa ga ni n</a:t>
            </a:r>
            <a:r>
              <a:rPr lang="uz-Cyrl-UZ" sz="4400" b="1" dirty="0"/>
              <a:t>ajjača oluja </a:t>
            </a:r>
            <a:r>
              <a:rPr lang="sr-Latn-RS" sz="4400" b="1" dirty="0"/>
              <a:t>ga ne </a:t>
            </a:r>
            <a:r>
              <a:rPr lang="uz-Cyrl-UZ" sz="4400" b="1" dirty="0"/>
              <a:t>može iščupati.</a:t>
            </a:r>
            <a:r>
              <a:rPr lang="sr-Latn-RS" sz="4400" b="1" dirty="0"/>
              <a:t> Drvo, međutim, vidi samo ono što je oko njega i ne zna za drugo.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z-Cyrl-UZ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Pitaj </a:t>
            </a:r>
            <a:r>
              <a:rPr lang="sr-Latn-RS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drvo</a:t>
            </a:r>
            <a:r>
              <a:rPr lang="uz-Cyrl-UZ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 da li bi volel</a:t>
            </a:r>
            <a:r>
              <a:rPr lang="sr-Latn-RS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o,</a:t>
            </a:r>
            <a:r>
              <a:rPr lang="uz-Cyrl-UZ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 da ume, da mo</a:t>
            </a:r>
            <a:r>
              <a:rPr lang="sr-Latn-RS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že,</a:t>
            </a:r>
            <a:r>
              <a:rPr lang="uz-Cyrl-UZ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 da lebd</a:t>
            </a:r>
            <a:r>
              <a:rPr lang="sr-Latn-RS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i</a:t>
            </a:r>
            <a:r>
              <a:rPr lang="uz-Cyrl-UZ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?</a:t>
            </a:r>
            <a:endParaRPr lang="sr-Latn-RS" sz="4400" b="1" dirty="0">
              <a:solidFill>
                <a:srgbClr val="FFC000"/>
              </a:solidFill>
              <a:effectLst>
                <a:outerShdw blurRad="12700" dist="50800" dir="2400000" algn="ctr" rotWithShape="0">
                  <a:schemeClr val="tx1"/>
                </a:outerShdw>
              </a:effectLst>
            </a:endParaRPr>
          </a:p>
          <a:p>
            <a:pPr marL="0" indent="0">
              <a:buNone/>
            </a:pPr>
            <a:r>
              <a:rPr lang="uz-Cyrl-UZ" sz="4400" b="1" dirty="0"/>
              <a:t>Otrgnuti </a:t>
            </a:r>
            <a:r>
              <a:rPr lang="sr-Latn-RS" sz="4400" b="1" dirty="0"/>
              <a:t>        </a:t>
            </a:r>
            <a:r>
              <a:rPr lang="uz-Cyrl-UZ" sz="4400" b="1" dirty="0"/>
              <a:t> </a:t>
            </a:r>
            <a:r>
              <a:rPr lang="sr-Latn-RS" sz="4400" b="1" dirty="0"/>
              <a:t>    </a:t>
            </a:r>
            <a:r>
              <a:rPr lang="uz-Cyrl-UZ" sz="4400" b="1" dirty="0"/>
              <a:t>povetarac lako uzdigne, taman da izgleda kao nešto veliko i važno</a:t>
            </a:r>
            <a:r>
              <a:rPr lang="sr-Latn-RS" sz="4400" b="1" dirty="0"/>
              <a:t>. Sa visine list gleda svet, na sve nove krajeve, proplanke, poglede. Vetar, međutim, zna</a:t>
            </a:r>
            <a:r>
              <a:rPr lang="uz-Cyrl-UZ" sz="4400" b="1" dirty="0"/>
              <a:t> i da </a:t>
            </a:r>
            <a:r>
              <a:rPr lang="sr-Latn-RS" sz="4400" b="1" dirty="0"/>
              <a:t>ga </a:t>
            </a:r>
            <a:r>
              <a:rPr lang="uz-Cyrl-UZ" sz="4400" b="1" dirty="0"/>
              <a:t>tresne o zid ili satera u kakav jarak. </a:t>
            </a:r>
            <a:endParaRPr lang="sr-Latn-RS" sz="4400" b="1" dirty="0"/>
          </a:p>
          <a:p>
            <a:pPr marL="0" indent="0">
              <a:spcBef>
                <a:spcPts val="0"/>
              </a:spcBef>
              <a:buNone/>
            </a:pPr>
            <a:r>
              <a:rPr lang="uz-Cyrl-UZ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Pitaj </a:t>
            </a:r>
            <a:r>
              <a:rPr lang="sr-Latn-RS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list </a:t>
            </a:r>
            <a:r>
              <a:rPr lang="uz-Cyrl-UZ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da li vol</a:t>
            </a:r>
            <a:r>
              <a:rPr lang="sr-Latn-RS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i</a:t>
            </a:r>
            <a:r>
              <a:rPr lang="uz-Cyrl-UZ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 što lebd</a:t>
            </a:r>
            <a:r>
              <a:rPr lang="sr-Latn-RS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i, ili bi rado da pusti koren</a:t>
            </a:r>
            <a:r>
              <a:rPr lang="uz-Cyrl-UZ" sz="44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? </a:t>
            </a:r>
            <a:endParaRPr lang="sr-Latn-RS" sz="4400" b="1" dirty="0">
              <a:solidFill>
                <a:srgbClr val="FFC000"/>
              </a:solidFill>
              <a:effectLst>
                <a:outerShdw blurRad="12700" dist="50800" dir="2400000" algn="ctr" rotWithShape="0">
                  <a:schemeClr val="tx1"/>
                </a:outerShdw>
              </a:effectLst>
            </a:endParaRPr>
          </a:p>
          <a:p>
            <a:pPr marL="0" indent="0">
              <a:spcBef>
                <a:spcPts val="0"/>
              </a:spcBef>
              <a:buNone/>
            </a:pPr>
            <a:endParaRPr lang="sr-Latn-RS" sz="4400" b="1" dirty="0">
              <a:solidFill>
                <a:srgbClr val="FFC000"/>
              </a:solidFill>
              <a:effectLst>
                <a:outerShdw blurRad="50800" dist="50800" dir="2400000" algn="ctr" rotWithShape="0">
                  <a:schemeClr val="tx1"/>
                </a:outerShdw>
              </a:effectLst>
            </a:endParaRPr>
          </a:p>
          <a:p>
            <a:pPr marL="0" indent="0">
              <a:buNone/>
            </a:pPr>
            <a:r>
              <a:rPr lang="uz-Cyrl-UZ" sz="5100" b="1" cap="small" dirty="0"/>
              <a:t>Šta je čovek</a:t>
            </a:r>
            <a:r>
              <a:rPr lang="sr-Latn-RS" sz="5100" b="1" cap="small" dirty="0"/>
              <a:t>,</a:t>
            </a:r>
            <a:r>
              <a:rPr lang="uz-Cyrl-UZ" sz="5100" b="1" cap="small" dirty="0"/>
              <a:t> </a:t>
            </a:r>
            <a:r>
              <a:rPr lang="uz-Cyrl-UZ" sz="51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otrgnut</a:t>
            </a:r>
            <a:r>
              <a:rPr lang="uz-Cyrl-UZ" sz="5100" b="1" cap="small" dirty="0"/>
              <a:t> od svoje sredine? </a:t>
            </a:r>
            <a:endParaRPr lang="sr-Latn-RS" sz="5100" b="1" cap="small" dirty="0"/>
          </a:p>
          <a:p>
            <a:pPr marL="0" indent="0">
              <a:buNone/>
            </a:pPr>
            <a:r>
              <a:rPr lang="uz-Cyrl-UZ" sz="5100" b="1" cap="small" dirty="0"/>
              <a:t>Kako se </a:t>
            </a:r>
            <a:r>
              <a:rPr lang="uz-Cyrl-UZ" sz="51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ideologije</a:t>
            </a:r>
            <a:r>
              <a:rPr lang="uz-Cyrl-UZ" sz="5100" b="1" cap="small" dirty="0">
                <a:solidFill>
                  <a:srgbClr val="FFC000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 </a:t>
            </a:r>
            <a:r>
              <a:rPr lang="uz-Cyrl-UZ" sz="51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igraju</a:t>
            </a:r>
            <a:r>
              <a:rPr lang="uz-Cyrl-UZ" sz="5100" b="1" cap="small" dirty="0">
                <a:solidFill>
                  <a:srgbClr val="FFC000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 </a:t>
            </a:r>
            <a:r>
              <a:rPr lang="uz-Cyrl-UZ" sz="51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sa</a:t>
            </a:r>
            <a:r>
              <a:rPr lang="uz-Cyrl-UZ" sz="5100" b="1" cap="small" dirty="0">
                <a:solidFill>
                  <a:srgbClr val="FFC000"/>
                </a:solidFill>
                <a:effectLst>
                  <a:outerShdw blurRad="50800" dist="50800" dir="2400000" algn="ctr" rotWithShape="0">
                    <a:schemeClr val="tx1"/>
                  </a:outerShdw>
                </a:effectLst>
              </a:rPr>
              <a:t> </a:t>
            </a:r>
            <a:r>
              <a:rPr lang="uz-Cyrl-UZ" sz="51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ljudima</a:t>
            </a:r>
            <a:r>
              <a:rPr lang="uz-Cyrl-UZ" sz="5100" b="1" cap="small" dirty="0"/>
              <a:t>, pa </a:t>
            </a:r>
            <a:r>
              <a:rPr lang="sr-Latn-RS" sz="5100" b="1" cap="small" dirty="0"/>
              <a:t>od stabla </a:t>
            </a:r>
            <a:r>
              <a:rPr lang="uz-Cyrl-UZ" sz="5100" b="1" cap="small" dirty="0"/>
              <a:t>postaju listovi na vetru? </a:t>
            </a:r>
            <a:endParaRPr lang="sr-Latn-RS" sz="5100" b="1" cap="small" dirty="0"/>
          </a:p>
          <a:p>
            <a:pPr marL="0" indent="0">
              <a:buNone/>
            </a:pPr>
            <a:r>
              <a:rPr lang="uz-Cyrl-UZ" sz="5100" b="1" cap="small" dirty="0"/>
              <a:t>Šta takav život </a:t>
            </a:r>
            <a:r>
              <a:rPr lang="uz-Cyrl-UZ" sz="51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donosi</a:t>
            </a:r>
            <a:r>
              <a:rPr lang="uz-Cyrl-UZ" sz="5100" b="1" cap="small" dirty="0"/>
              <a:t>, a šta </a:t>
            </a:r>
            <a:r>
              <a:rPr lang="uz-Cyrl-UZ" sz="51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oduzima</a:t>
            </a:r>
            <a:r>
              <a:rPr lang="uz-Cyrl-UZ" sz="5100" b="1" cap="small" dirty="0"/>
              <a:t>? </a:t>
            </a:r>
            <a:endParaRPr lang="en-US" sz="5100" b="1" cap="small" dirty="0"/>
          </a:p>
          <a:p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B3476B-C8F1-486B-805E-8B2105CDC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1400" y="1681064"/>
            <a:ext cx="714225" cy="9781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476D9-BE8C-4A21-8108-88F782119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5400000">
            <a:off x="1948550" y="3015564"/>
            <a:ext cx="360000" cy="547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24CC2B-FB35-4E93-8F28-6187D9528E0A}"/>
              </a:ext>
            </a:extLst>
          </p:cNvPr>
          <p:cNvSpPr txBox="1"/>
          <p:nvPr/>
        </p:nvSpPr>
        <p:spPr>
          <a:xfrm>
            <a:off x="0" y="6273225"/>
            <a:ext cx="3634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Odlomak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Rođenje</a:t>
            </a:r>
            <a:endParaRPr lang="en-U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80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C 1.11111E-6 0.00509 0.00243 0.00972 0.00573 0.00972 C 0.00955 0.00972 0.01076 0.00463 0.01146 0.00162 L 0.01215 -0.00208 C 0.01267 -0.00486 0.01406 -0.00926 0.0184 -0.00926 C 0.02118 -0.00926 0.02465 -0.00556 0.02465 3.7037E-7 C 0.02465 0.00509 0.02118 0.00972 0.0184 0.00972 C 0.01406 0.00972 0.01267 0.00463 0.01215 0.00162 L 0.01146 -0.00208 C 0.01076 -0.00486 0.00955 -0.00926 0.00573 -0.00926 C 0.00243 -0.00926 1.11111E-6 -0.00556 1.11111E-6 3.7037E-7 Z " pathEditMode="relative" rAng="0" ptsTypes="AAAAAAAAA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1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B0E15-6C03-4829-A11A-5B96EE3EE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C</a:t>
            </a:r>
            <a:r>
              <a:rPr lang="uz-Cyrl-UZ" dirty="0"/>
              <a:t>vet kamilice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A62E4-0AC0-4D9E-A3AB-8EA79E535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Latn-RS" sz="2800" b="1" dirty="0"/>
              <a:t>S</a:t>
            </a:r>
            <a:r>
              <a:rPr lang="uz-Cyrl-UZ" sz="2800" b="1" dirty="0"/>
              <a:t>imbol sreće, ali </a:t>
            </a:r>
            <a:r>
              <a:rPr lang="en-US" sz="2800" b="1" dirty="0"/>
              <a:t>     </a:t>
            </a:r>
            <a:r>
              <a:rPr lang="uz-Cyrl-UZ" sz="2800" b="1" dirty="0"/>
              <a:t>nestaje</a:t>
            </a:r>
            <a:r>
              <a:rPr lang="uz-Cyrl-UZ" sz="28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 </a:t>
            </a:r>
            <a:r>
              <a:rPr lang="uz-Cyrl-UZ" sz="2800" b="1" dirty="0"/>
              <a:t>pre</a:t>
            </a:r>
            <a:r>
              <a:rPr lang="uz-Cyrl-UZ" sz="2800" b="1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 </a:t>
            </a:r>
            <a:r>
              <a:rPr lang="uz-Cyrl-UZ" sz="2800" b="1" dirty="0"/>
              <a:t>nego što ljudi uspeju da </a:t>
            </a:r>
            <a:r>
              <a:rPr lang="en-US" sz="2800" b="1" dirty="0" err="1"/>
              <a:t>ga</a:t>
            </a:r>
            <a:r>
              <a:rPr lang="uz-Cyrl-UZ" sz="2800" b="1" dirty="0"/>
              <a:t> čestito </a:t>
            </a:r>
            <a:r>
              <a:rPr lang="sr-Latn-RS" sz="2800" b="1" dirty="0"/>
              <a:t>vide</a:t>
            </a:r>
            <a:r>
              <a:rPr lang="uz-Cyrl-UZ" sz="2800" b="1" dirty="0"/>
              <a:t>, uhvate, dodirnu.</a:t>
            </a:r>
            <a:endParaRPr lang="sr-Latn-RS" sz="2800" b="1" dirty="0"/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sr-Latn-RS" sz="2800" b="1" dirty="0"/>
              <a:t>     je lekovit ali krhak i kratkotrajan.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solidFill>
                <a:schemeClr val="bg1"/>
              </a:solidFill>
              <a:effectLst>
                <a:outerShdw blurRad="12700" dist="50800" dir="2400000" algn="ctr" rotWithShape="0">
                  <a:schemeClr val="tx1"/>
                </a:outerShdw>
              </a:effectLst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z-Cyrl-UZ" sz="2800" b="1" dirty="0">
                <a:solidFill>
                  <a:schemeClr val="bg1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Isto kao sreća. </a:t>
            </a:r>
            <a:endParaRPr lang="sr-Latn-RS" sz="2800" b="1" dirty="0">
              <a:solidFill>
                <a:schemeClr val="bg1"/>
              </a:solidFill>
              <a:effectLst>
                <a:outerShdw blurRad="12700" dist="50800" dir="2400000" algn="ctr" rotWithShape="0">
                  <a:schemeClr val="tx1"/>
                </a:outerShdw>
              </a:effectLst>
            </a:endParaRPr>
          </a:p>
          <a:p>
            <a:pPr marL="0" indent="0">
              <a:spcBef>
                <a:spcPts val="0"/>
              </a:spcBef>
              <a:buNone/>
            </a:pPr>
            <a:endParaRPr lang="sr-Latn-RS" sz="2800" b="1" cap="small" dirty="0">
              <a:solidFill>
                <a:srgbClr val="FFC000"/>
              </a:solidFill>
              <a:effectLst>
                <a:outerShdw blurRad="12700" dist="50800" dir="2400000" algn="ctr" rotWithShape="0">
                  <a:schemeClr val="tx1"/>
                </a:outerShdw>
              </a:effectLst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z-Cyrl-UZ" sz="28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Da li je </a:t>
            </a:r>
            <a:r>
              <a:rPr lang="sr-Latn-RS" sz="2800" b="1" cap="small" dirty="0"/>
              <a:t>sreća</a:t>
            </a:r>
            <a:r>
              <a:rPr lang="sr-Latn-RS" sz="28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 </a:t>
            </a:r>
            <a:r>
              <a:rPr lang="uz-Cyrl-UZ" sz="28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samo </a:t>
            </a:r>
            <a:r>
              <a:rPr lang="uz-Cyrl-UZ" sz="2800" b="1" cap="small" dirty="0"/>
              <a:t>varka</a:t>
            </a:r>
            <a:r>
              <a:rPr lang="uz-Cyrl-UZ" sz="28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, opsena? </a:t>
            </a:r>
            <a:endParaRPr lang="sr-Latn-RS" sz="2800" b="1" cap="small" dirty="0">
              <a:solidFill>
                <a:srgbClr val="FFC000"/>
              </a:solidFill>
              <a:effectLst>
                <a:outerShdw blurRad="12700" dist="50800" dir="2400000" algn="ctr" rotWithShape="0">
                  <a:schemeClr val="tx1"/>
                </a:outerShdw>
              </a:effectLst>
            </a:endParaRPr>
          </a:p>
          <a:p>
            <a:pPr marL="0" indent="0">
              <a:buNone/>
            </a:pPr>
            <a:r>
              <a:rPr lang="uz-Cyrl-UZ" sz="28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Da li je uvek i </a:t>
            </a:r>
            <a:r>
              <a:rPr lang="uz-Cyrl-UZ" sz="2800" b="1" cap="small" dirty="0"/>
              <a:t>zašto </a:t>
            </a:r>
            <a:r>
              <a:rPr lang="sr-Latn-RS" sz="2800" b="1" cap="small" dirty="0"/>
              <a:t>je </a:t>
            </a:r>
            <a:r>
              <a:rPr lang="uz-Cyrl-UZ" sz="2800" b="1" cap="small" dirty="0"/>
              <a:t>kratkotrajna</a:t>
            </a:r>
            <a:r>
              <a:rPr lang="uz-Cyrl-UZ" sz="28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? </a:t>
            </a:r>
            <a:endParaRPr lang="sr-Latn-RS" sz="2800" b="1" cap="small" dirty="0">
              <a:solidFill>
                <a:srgbClr val="FFC000"/>
              </a:solidFill>
              <a:effectLst>
                <a:outerShdw blurRad="12700" dist="50800" dir="2400000" algn="ctr" rotWithShape="0">
                  <a:schemeClr val="tx1"/>
                </a:outerShdw>
              </a:effectLst>
            </a:endParaRPr>
          </a:p>
          <a:p>
            <a:pPr marL="0" indent="0">
              <a:buNone/>
            </a:pPr>
            <a:r>
              <a:rPr lang="uz-Cyrl-UZ" sz="28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Da li se ključne, životne dileme prenose </a:t>
            </a:r>
            <a:r>
              <a:rPr lang="uz-Cyrl-UZ" sz="2800" b="1" cap="small" dirty="0"/>
              <a:t>kroz generacije</a:t>
            </a:r>
            <a:r>
              <a:rPr lang="uz-Cyrl-UZ" sz="28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? </a:t>
            </a:r>
            <a:endParaRPr lang="sr-Latn-RS" sz="2800" b="1" cap="small" dirty="0">
              <a:solidFill>
                <a:srgbClr val="FFC000"/>
              </a:solidFill>
              <a:effectLst>
                <a:outerShdw blurRad="12700" dist="50800" dir="2400000" algn="ctr" rotWithShape="0">
                  <a:schemeClr val="tx1"/>
                </a:outerShdw>
              </a:effectLst>
            </a:endParaRPr>
          </a:p>
          <a:p>
            <a:pPr marL="0" indent="0">
              <a:buNone/>
            </a:pPr>
            <a:r>
              <a:rPr lang="sr-Latn-RS" sz="28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Kako </a:t>
            </a:r>
            <a:r>
              <a:rPr lang="uz-Cyrl-UZ" sz="28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prekin</a:t>
            </a:r>
            <a:r>
              <a:rPr lang="sr-Latn-RS" sz="28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uti </a:t>
            </a:r>
            <a:r>
              <a:rPr lang="uz-Cyrl-UZ" sz="2800" b="1" cap="small" dirty="0"/>
              <a:t>loš</a:t>
            </a:r>
            <a:r>
              <a:rPr lang="sr-Latn-RS" sz="2800" b="1" cap="small" dirty="0"/>
              <a:t>u</a:t>
            </a:r>
            <a:r>
              <a:rPr lang="uz-Cyrl-UZ" sz="2800" b="1" cap="small" dirty="0"/>
              <a:t> karm</a:t>
            </a:r>
            <a:r>
              <a:rPr lang="sr-Latn-RS" sz="2800" b="1" cap="small" dirty="0"/>
              <a:t>u</a:t>
            </a:r>
            <a:r>
              <a:rPr lang="uz-Cyrl-UZ" sz="2800" b="1" cap="small" dirty="0">
                <a:solidFill>
                  <a:srgbClr val="FFC000"/>
                </a:solidFill>
                <a:effectLst>
                  <a:outerShdw blurRad="12700" dist="50800" dir="2400000" algn="ctr" rotWithShape="0">
                    <a:schemeClr val="tx1"/>
                  </a:outerShdw>
                </a:effectLst>
              </a:rPr>
              <a:t>?</a:t>
            </a:r>
            <a:endParaRPr lang="en-US" sz="2800" b="1" cap="small" dirty="0">
              <a:solidFill>
                <a:srgbClr val="FFC000"/>
              </a:solidFill>
              <a:effectLst>
                <a:outerShdw blurRad="12700" dist="50800" dir="2400000" algn="ctr" rotWithShape="0">
                  <a:schemeClr val="tx1"/>
                </a:outerShdw>
              </a:effectLst>
            </a:endParaRPr>
          </a:p>
        </p:txBody>
      </p:sp>
      <p:pic>
        <p:nvPicPr>
          <p:cNvPr id="4" name="Picture 3" descr="Naljepnica na svjetlosnoj stanici - TenStickers">
            <a:extLst>
              <a:ext uri="{FF2B5EF4-FFF2-40B4-BE49-F238E27FC236}">
                <a16:creationId xmlns:a16="http://schemas.microsoft.com/office/drawing/2014/main" id="{2F3F889F-1F4C-4B2A-A017-D47057D6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3485512" y="1864127"/>
            <a:ext cx="360000" cy="3600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Naljepnica na svjetlosnoj stanici - TenStickers">
            <a:extLst>
              <a:ext uri="{FF2B5EF4-FFF2-40B4-BE49-F238E27FC236}">
                <a16:creationId xmlns:a16="http://schemas.microsoft.com/office/drawing/2014/main" id="{195D20EE-A904-4042-B03F-BCEAB8423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740708" y="2767294"/>
            <a:ext cx="360000" cy="3600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090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636D-57C1-4E54-957A-08762DCAE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31643"/>
          </a:xfrm>
        </p:spPr>
        <p:txBody>
          <a:bodyPr/>
          <a:lstStyle/>
          <a:p>
            <a:r>
              <a:rPr lang="sr-Latn-RS" dirty="0"/>
              <a:t>3 </a:t>
            </a:r>
            <a:r>
              <a:rPr lang="sr-Latn-RS" dirty="0">
                <a:solidFill>
                  <a:schemeClr val="accent4"/>
                </a:solidFill>
                <a:ea typeface="+mn-ea"/>
                <a:cs typeface="+mn-cs"/>
              </a:rPr>
              <a:t>generacije</a:t>
            </a:r>
            <a:r>
              <a:rPr lang="sr-Latn-RS" dirty="0"/>
              <a:t> Radovića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024BD-7E49-40BB-9463-FDEC78716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8609"/>
          <a:stretch/>
        </p:blipFill>
        <p:spPr>
          <a:xfrm>
            <a:off x="1624771" y="-8819"/>
            <a:ext cx="5879228" cy="6866819"/>
          </a:xfrm>
          <a:prstGeom prst="rect">
            <a:avLst/>
          </a:prstGeom>
          <a:ln>
            <a:noFill/>
          </a:ln>
          <a:effectLst>
            <a:outerShdw blurRad="25400" dist="38100" dir="2400000" algn="ctr" rotWithShape="0">
              <a:schemeClr val="tx1"/>
            </a:outerShdw>
          </a:effectLst>
        </p:spPr>
      </p:pic>
      <p:pic>
        <p:nvPicPr>
          <p:cNvPr id="5" name="Picture 4" descr="Naljepnica na svjetlosnoj stanici - TenStickers">
            <a:extLst>
              <a:ext uri="{FF2B5EF4-FFF2-40B4-BE49-F238E27FC236}">
                <a16:creationId xmlns:a16="http://schemas.microsoft.com/office/drawing/2014/main" id="{F171107E-3D0F-44B4-9075-BE40DC50DC33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4419163" y="1138324"/>
            <a:ext cx="548606" cy="516890"/>
          </a:xfrm>
          <a:prstGeom prst="rect">
            <a:avLst/>
          </a:prstGeom>
          <a:noFill/>
          <a:ln>
            <a:noFill/>
          </a:ln>
          <a:effectLst>
            <a:outerShdw blurRad="12700" dist="38100" dir="2400000" algn="ctr" rotWithShape="0">
              <a:schemeClr val="tx1">
                <a:alpha val="80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Naljepnica na svjetlosnoj stanici - TenStickers">
            <a:extLst>
              <a:ext uri="{FF2B5EF4-FFF2-40B4-BE49-F238E27FC236}">
                <a16:creationId xmlns:a16="http://schemas.microsoft.com/office/drawing/2014/main" id="{0BF2B803-609A-4D94-AEFC-3579147DB3A1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4967769" y="3610495"/>
            <a:ext cx="548606" cy="516890"/>
          </a:xfrm>
          <a:prstGeom prst="rect">
            <a:avLst/>
          </a:prstGeom>
          <a:noFill/>
          <a:ln>
            <a:noFill/>
          </a:ln>
          <a:effectLst>
            <a:outerShdw blurRad="12700" dist="38100" dir="2400000" algn="ctr" rotWithShape="0">
              <a:schemeClr val="tx1">
                <a:alpha val="80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Naljepnica na svjetlosnoj stanici - TenStickers">
            <a:extLst>
              <a:ext uri="{FF2B5EF4-FFF2-40B4-BE49-F238E27FC236}">
                <a16:creationId xmlns:a16="http://schemas.microsoft.com/office/drawing/2014/main" id="{C882F4CA-08BD-4469-8798-60666192A831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3089" r="1812" b="14528"/>
          <a:stretch/>
        </p:blipFill>
        <p:spPr bwMode="auto">
          <a:xfrm>
            <a:off x="4693466" y="2503632"/>
            <a:ext cx="548606" cy="516890"/>
          </a:xfrm>
          <a:prstGeom prst="rect">
            <a:avLst/>
          </a:prstGeom>
          <a:noFill/>
          <a:ln>
            <a:noFill/>
          </a:ln>
          <a:effectLst>
            <a:outerShdw blurRad="12700" dist="38100" dir="2400000" algn="ctr" rotWithShape="0">
              <a:schemeClr val="tx1">
                <a:alpha val="80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805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animRot by="21600000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778BE1-14F3-44FC-846E-1E7A8917F494}"/>
              </a:ext>
            </a:extLst>
          </p:cNvPr>
          <p:cNvSpPr/>
          <p:nvPr/>
        </p:nvSpPr>
        <p:spPr>
          <a:xfrm>
            <a:off x="0" y="225188"/>
            <a:ext cx="914399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Ostaću sâm, 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Arsene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sâm na 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ovoj obali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sâm.</a:t>
            </a:r>
            <a:endParaRPr lang="en-U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Odlazi vlak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nebo od borova i kišni oblak.</a:t>
            </a:r>
            <a:endParaRPr lang="en-U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Pa neka ostanem sâm, 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sâm sam se i rodio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znam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.</a:t>
            </a:r>
            <a:endParaRPr lang="en-U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endParaRPr lang="sr-Latn-R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Neću da znam, 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Arsene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neka idu 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bez mene 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sadꞌ</a:t>
            </a:r>
            <a:endParaRPr lang="en-U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Rijeka i 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Kranj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Beograd, 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Sarajevo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Skopje i 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Bar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...</a:t>
            </a:r>
            <a:endParaRPr lang="en-U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Ja uvek 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osećam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nju, celu 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Jugoslaviju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.</a:t>
            </a:r>
            <a:endParaRPr lang="en-U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endParaRPr lang="sr-Latn-RS" sz="3200" b="1" dirty="0">
              <a:solidFill>
                <a:schemeClr val="bg1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Šiptarski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hleb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mleko sam </a:t>
            </a:r>
            <a:endParaRPr lang="sr-Latn-R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lovenačko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pio k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’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 mlad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...</a:t>
            </a:r>
            <a:endParaRPr lang="en-U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Š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umadijski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čaj, 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č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okalijske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endParaRPr lang="sr-Latn-R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papričice,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hrvatsko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„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kaj</a:t>
            </a:r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“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...</a:t>
            </a:r>
            <a:endParaRPr lang="en-U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A i ljubio sam </a:t>
            </a:r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Sremice</a:t>
            </a:r>
            <a:r>
              <a:rPr lang="uz-Cyrl-UZ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, rumene i debele.</a:t>
            </a:r>
            <a:endParaRPr lang="en-U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spcAft>
                <a:spcPts val="0"/>
              </a:spcAft>
              <a:tabLst>
                <a:tab pos="3150870" algn="l"/>
              </a:tabLst>
            </a:pPr>
            <a:endParaRPr lang="sr-Latn-RS" sz="3200" b="1" dirty="0">
              <a:solidFill>
                <a:schemeClr val="accent4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" name="Arsene audio">
            <a:hlinkClick r:id="" action="ppaction://media"/>
            <a:extLst>
              <a:ext uri="{FF2B5EF4-FFF2-40B4-BE49-F238E27FC236}">
                <a16:creationId xmlns:a16="http://schemas.microsoft.com/office/drawing/2014/main" id="{0E5616CD-370D-40A4-8197-CC1A24DD4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13617" y="3718452"/>
            <a:ext cx="406400" cy="406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4102C4-3783-4CC2-A5A4-08FC558EB138}"/>
              </a:ext>
            </a:extLst>
          </p:cNvPr>
          <p:cNvSpPr/>
          <p:nvPr/>
        </p:nvSpPr>
        <p:spPr>
          <a:xfrm>
            <a:off x="2731357" y="225188"/>
            <a:ext cx="1507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Cyrl-UZ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Arsene</a:t>
            </a:r>
            <a:endParaRPr lang="en-US" sz="3200" b="1" dirty="0">
              <a:solidFill>
                <a:schemeClr val="bg1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3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5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pw/ADCreHeScygn2SlOTvxN2HmZch5Cep3hqevIMlzu_Jv6cWKdWtjj6EhNdObtgJU-nGWNx5_jLwXJwsNdbCJa_oEQ3F1ZuwntQ4HUa_40fXcfV0derzNCUtASKPcBhYIb0Elv1qQpqk8hPIwLOEvSXtHaXUkXp2ojbLINESDiq9uIId9ej3kYOx2t42VxtnO8r2DRu3TfSP_OpAVRn1kZ7IE-6Zvqo1xis0GgJDDkp5ZK7sB6Faz2tiflWKYumHImHV_nKEsBaxp9XQjlnc56OAygv8m877_VZcZl2t0gcTF9QZihC3-ZVaqz7Pn-tVD__SNlDRw6crCQvaxksc7UTT5N83DrpXO-_FPLo702s427FOD9TkLG3EV_ujyMJxKcHJmWrS8fOr9xM-iohoLiMPenBuJxTz3HZAhTIyNH-CAUuPjthhzaJIgfO_lpr2xlyJiPJ_a_QV01f-wMCPIlp0l0_BYR6oukuGDmYjgkB-0HVl9bt_g362bXqdRhCij3oOyITmpsTAhfhCI6BZBgNnaUxqugZ1QwinmiIfX0rYRjVd0cdm35CMAW504GuoyIiULkEVwPRhGOQnynSBlMyC0_Jg2uR7Pv18q0Cn1BsWNfKc_NP5M-z_ZswJ0pAXGeqm6SpPbbA5l5_V_GdTOHN79OVAGpJe6y9QzFVgY6BaaBLYaIK7TE7UsL7p746k4NEpewyaBvJ-OxRLLq1Ey9bbl9mZGFxmVSLxevEyP2nRlKv_vrjEJuEhbVI7ZxOs96ghudr08HxXds-koFSaGlav4pKhRenBLh7GZrR_fwttW96JYOUg-0eyArEjqtqnBnFq8zxnqrgl4wLBa9hQqYe3blUPujgbNWSH1uGThZWkmmYIlm4L4aOawGRTN7jhRMc1hmo7QHvd5ZHxpuvadXW1KAeFC-bSw=w1920-h722-s-no-gm?authuser=0">
            <a:extLst>
              <a:ext uri="{FF2B5EF4-FFF2-40B4-BE49-F238E27FC236}">
                <a16:creationId xmlns:a16="http://schemas.microsoft.com/office/drawing/2014/main" id="{F9119E2E-C26F-40F1-9D96-93790C10D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/>
          <a:stretch/>
        </p:blipFill>
        <p:spPr bwMode="auto">
          <a:xfrm>
            <a:off x="22820" y="910841"/>
            <a:ext cx="9121179" cy="42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14.png">
            <a:extLst>
              <a:ext uri="{FF2B5EF4-FFF2-40B4-BE49-F238E27FC236}">
                <a16:creationId xmlns:a16="http://schemas.microsoft.com/office/drawing/2014/main" id="{942F6763-29E6-4C05-889F-DFE00A4604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023" t="3057" r="4357" b="5565"/>
          <a:stretch>
            <a:fillRect/>
          </a:stretch>
        </p:blipFill>
        <p:spPr>
          <a:xfrm>
            <a:off x="3243714" y="1003656"/>
            <a:ext cx="5813660" cy="3403459"/>
          </a:xfrm>
          <a:prstGeom prst="rect">
            <a:avLst/>
          </a:prstGeom>
          <a:ln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71EBE36-9476-4949-8571-245FDF370563}"/>
              </a:ext>
            </a:extLst>
          </p:cNvPr>
          <p:cNvGrpSpPr>
            <a:grpSpLocks noChangeAspect="1"/>
          </p:cNvGrpSpPr>
          <p:nvPr/>
        </p:nvGrpSpPr>
        <p:grpSpPr>
          <a:xfrm>
            <a:off x="3781525" y="2692307"/>
            <a:ext cx="451047" cy="184245"/>
            <a:chOff x="3040500" y="5423190"/>
            <a:chExt cx="677858" cy="27689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07DBEB4-0B0C-4DCB-B920-2C1DA72610AF}"/>
                </a:ext>
              </a:extLst>
            </p:cNvPr>
            <p:cNvCxnSpPr>
              <a:cxnSpLocks/>
            </p:cNvCxnSpPr>
            <p:nvPr/>
          </p:nvCxnSpPr>
          <p:spPr>
            <a:xfrm>
              <a:off x="3069125" y="5423190"/>
              <a:ext cx="649233" cy="2581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F12EB-3234-4053-85C5-2AC106D4A1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500" y="5423193"/>
              <a:ext cx="573785" cy="2768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EEE4AAA-6A74-49C7-A74A-AD21799E1FA2}"/>
              </a:ext>
            </a:extLst>
          </p:cNvPr>
          <p:cNvSpPr txBox="1"/>
          <p:nvPr/>
        </p:nvSpPr>
        <p:spPr>
          <a:xfrm>
            <a:off x="132910" y="80086"/>
            <a:ext cx="3839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dirty="0">
                <a:solidFill>
                  <a:schemeClr val="accent4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Odlomak </a:t>
            </a:r>
            <a:r>
              <a:rPr lang="sr-Latn-RS" sz="3200" b="1" dirty="0">
                <a:solidFill>
                  <a:schemeClr val="bg1"/>
                </a:solidFill>
                <a:effectLst>
                  <a:outerShdw blurRad="12700" dist="63500" dir="2400000" algn="ctr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Sanjajmo</a:t>
            </a:r>
            <a:endParaRPr lang="en-US" sz="3200" b="1" dirty="0">
              <a:solidFill>
                <a:schemeClr val="bg1"/>
              </a:solidFill>
              <a:effectLst>
                <a:outerShdw blurRad="12700" dist="63500" dir="2400000" algn="ctr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80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0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1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1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854</Words>
  <Application>Microsoft Office PowerPoint</Application>
  <PresentationFormat>On-screen Show (4:3)</PresentationFormat>
  <Paragraphs>145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Book Antiqua</vt:lpstr>
      <vt:lpstr>Calibri</vt:lpstr>
      <vt:lpstr>Calibri Light</vt:lpstr>
      <vt:lpstr>Times New Roman</vt:lpstr>
      <vt:lpstr>Webdings</vt:lpstr>
      <vt:lpstr>Office Theme</vt:lpstr>
      <vt:lpstr>Cvetkamilice PeđaRistić</vt:lpstr>
      <vt:lpstr>PowerPoint Presentation</vt:lpstr>
      <vt:lpstr>Prekrasna Vasilisa</vt:lpstr>
      <vt:lpstr>PowerPoint Presentation</vt:lpstr>
      <vt:lpstr>Lebdenje: veština ili kletva?</vt:lpstr>
      <vt:lpstr>Cvet kamilice</vt:lpstr>
      <vt:lpstr>3 generacije Radovića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Recenzije</vt:lpstr>
      <vt:lpstr>Recenzije</vt:lpstr>
      <vt:lpstr>MišljenjaUtisci</vt:lpstr>
      <vt:lpstr>Zahvalnosti</vt:lpstr>
      <vt:lpstr>Od istog autora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Pedja</dc:creator>
  <cp:lastModifiedBy>Pedja</cp:lastModifiedBy>
  <cp:revision>113</cp:revision>
  <dcterms:created xsi:type="dcterms:W3CDTF">2023-10-25T09:18:30Z</dcterms:created>
  <dcterms:modified xsi:type="dcterms:W3CDTF">2023-11-01T13:03:58Z</dcterms:modified>
</cp:coreProperties>
</file>